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Lst>
  <p:sldSz cx="21383625" cy="30240288"/>
  <p:notesSz cx="6858000" cy="9144000"/>
  <p:embeddedFontLst>
    <p:embeddedFont>
      <p:font typeface="Bahij TheSansArabic Plain" panose="02040503050201020203" charset="-78"/>
      <p:regular r:id="rId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40" d="100"/>
          <a:sy n="40" d="100"/>
        </p:scale>
        <p:origin x="978" y="30"/>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font" Target="fonts/font1.fntdata"/><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4306CB59-546B-4B47-A588-2E47A1EAD5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xmlns="" id="{371DE358-820A-4497-872E-06E86BF323D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xmlns="" id="{E7D28591-16A7-401D-876B-B779C1CBF11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xmlns=""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xmlns=""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xmlns=""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 Placeholder 14">
            <a:extLst>
              <a:ext uri="{FF2B5EF4-FFF2-40B4-BE49-F238E27FC236}">
                <a16:creationId xmlns:a16="http://schemas.microsoft.com/office/drawing/2014/main" xmlns="" id="{46E3C7E5-56F9-440C-A875-0913A55A64CF}"/>
              </a:ext>
            </a:extLst>
          </p:cNvPr>
          <p:cNvSpPr>
            <a:spLocks noGrp="1"/>
          </p:cNvSpPr>
          <p:nvPr>
            <p:ph type="body" sz="quarter" idx="13" hasCustomPrompt="1"/>
          </p:nvPr>
        </p:nvSpPr>
        <p:spPr>
          <a:xfrm>
            <a:off x="1676400" y="615130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20" name="TextBox 19">
            <a:extLst>
              <a:ext uri="{FF2B5EF4-FFF2-40B4-BE49-F238E27FC236}">
                <a16:creationId xmlns:a16="http://schemas.microsoft.com/office/drawing/2014/main" xmlns=""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xmlns=""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xmlns=""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xmlns=""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xmlns=""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xmlns=""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xmlns=""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xmlns=""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xmlns=""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xmlns=""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xmlns=""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2C99A7A5-BEE1-4FD8-BBE4-7C7263668C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xmlns="" id="{0BE6D687-A0DA-4168-A002-20E8AECFB87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xmlns="" id="{D1F2679B-4BA6-425D-AE7F-59351138E477}"/>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xmlns=""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xmlns=""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xmlns=""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 Placeholder 14">
            <a:extLst>
              <a:ext uri="{FF2B5EF4-FFF2-40B4-BE49-F238E27FC236}">
                <a16:creationId xmlns:a16="http://schemas.microsoft.com/office/drawing/2014/main" xmlns="" id="{4D03ADD3-BC77-4961-8B4E-FBA87CFD8B07}"/>
              </a:ext>
            </a:extLst>
          </p:cNvPr>
          <p:cNvSpPr>
            <a:spLocks noGrp="1"/>
          </p:cNvSpPr>
          <p:nvPr>
            <p:ph type="body" sz="quarter" idx="13" hasCustomPrompt="1"/>
          </p:nvPr>
        </p:nvSpPr>
        <p:spPr>
          <a:xfrm>
            <a:off x="1676400" y="62578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8" name="TextBox 17">
            <a:extLst>
              <a:ext uri="{FF2B5EF4-FFF2-40B4-BE49-F238E27FC236}">
                <a16:creationId xmlns:a16="http://schemas.microsoft.com/office/drawing/2014/main" xmlns=""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xmlns=""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xmlns=""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xmlns=""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xmlns=""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xmlns=""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xmlns=""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xmlns=""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6F00167E-C40E-4E4B-A4CA-B0C9F086F9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xmlns="" id="{CFB17084-E79D-40E4-B81F-D2D96CCB5AB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xmlns="" id="{7292FA10-781D-46CC-8A4A-4E9E837831E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xmlns=""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xmlns=""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xmlns=""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 Placeholder 14">
            <a:extLst>
              <a:ext uri="{FF2B5EF4-FFF2-40B4-BE49-F238E27FC236}">
                <a16:creationId xmlns:a16="http://schemas.microsoft.com/office/drawing/2014/main" xmlns="" id="{EE5E40F1-D0CC-4A4D-A116-E300BA165116}"/>
              </a:ext>
            </a:extLst>
          </p:cNvPr>
          <p:cNvSpPr>
            <a:spLocks noGrp="1"/>
          </p:cNvSpPr>
          <p:nvPr>
            <p:ph type="body" sz="quarter" idx="13" hasCustomPrompt="1"/>
          </p:nvPr>
        </p:nvSpPr>
        <p:spPr>
          <a:xfrm>
            <a:off x="1676400" y="61816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9" name="TextBox 18">
            <a:extLst>
              <a:ext uri="{FF2B5EF4-FFF2-40B4-BE49-F238E27FC236}">
                <a16:creationId xmlns:a16="http://schemas.microsoft.com/office/drawing/2014/main" xmlns=""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xmlns=""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xmlns=""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xmlns=""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xmlns=""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xmlns=""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xmlns=""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xmlns=""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xmlns=""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B94CE640-1DF4-47AE-8A47-EC90678B032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xmlns="" id="{8F5491F1-A0F4-497E-8930-BAC9590E451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81C44E4A-5EF2-452A-9AAC-DF602411731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xmlns=""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xmlns=""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xmlns=""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6" name="Text Placeholder 14">
            <a:extLst>
              <a:ext uri="{FF2B5EF4-FFF2-40B4-BE49-F238E27FC236}">
                <a16:creationId xmlns:a16="http://schemas.microsoft.com/office/drawing/2014/main" xmlns="" id="{7F33D77E-301E-47DC-8797-0AC5D37457DE}"/>
              </a:ext>
            </a:extLst>
          </p:cNvPr>
          <p:cNvSpPr>
            <a:spLocks noGrp="1"/>
          </p:cNvSpPr>
          <p:nvPr>
            <p:ph type="body" sz="quarter" idx="13" hasCustomPrompt="1"/>
          </p:nvPr>
        </p:nvSpPr>
        <p:spPr>
          <a:xfrm>
            <a:off x="1676400" y="633402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الدكتور المشرف (مثال:د._______)</a:t>
            </a:r>
            <a:endParaRPr lang="en-US" dirty="0"/>
          </a:p>
        </p:txBody>
      </p:sp>
      <p:sp>
        <p:nvSpPr>
          <p:cNvPr id="17" name="TextBox 16">
            <a:extLst>
              <a:ext uri="{FF2B5EF4-FFF2-40B4-BE49-F238E27FC236}">
                <a16:creationId xmlns:a16="http://schemas.microsoft.com/office/drawing/2014/main" xmlns=""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xmlns=""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xmlns=""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xmlns=""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xmlns=""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xmlns=""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xmlns=""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xmlns=""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xmlns=""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113A4BED-DAD1-4FA4-ADBD-585846D11008}"/>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xmlns="" id="{E62CA565-A9EA-48FB-84B4-4C244D3959A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BF701AB-ECEB-46A7-B6EF-0C25BDF45F90}"/>
              </a:ext>
            </a:extLst>
          </p:cNvPr>
          <p:cNvSpPr>
            <a:spLocks noGrp="1"/>
          </p:cNvSpPr>
          <p:nvPr>
            <p:ph type="body" sz="quarter" idx="10"/>
          </p:nvPr>
        </p:nvSpPr>
        <p:spPr>
          <a:xfrm>
            <a:off x="1676400" y="3158870"/>
            <a:ext cx="18135600" cy="1143137"/>
          </a:xfrm>
        </p:spPr>
        <p:txBody>
          <a:bodyPr/>
          <a:lstStyle/>
          <a:p>
            <a:r>
              <a:rPr lang="ar-SY" sz="3600" b="1" dirty="0"/>
              <a:t>تقييم وتحسين أداء نظامي بث الفيديو الرقمي الساتلي </a:t>
            </a:r>
            <a:r>
              <a:rPr lang="en-US" sz="3600" b="1" dirty="0"/>
              <a:t>DVB-S2  </a:t>
            </a:r>
            <a:r>
              <a:rPr lang="ar-SA" sz="3600" b="1" dirty="0"/>
              <a:t>و</a:t>
            </a:r>
            <a:r>
              <a:rPr lang="en-US" sz="3600" b="1" dirty="0"/>
              <a:t>DVB-S2X </a:t>
            </a:r>
            <a:r>
              <a:rPr lang="ar-SY" sz="3600" b="1" dirty="0"/>
              <a:t> باعتماد تقنية التعديل متعدد الحوامل </a:t>
            </a:r>
            <a:endParaRPr lang="en-US" sz="3600" b="1" dirty="0"/>
          </a:p>
          <a:p>
            <a:endParaRPr lang="en-US" dirty="0"/>
          </a:p>
        </p:txBody>
      </p:sp>
      <p:sp>
        <p:nvSpPr>
          <p:cNvPr id="3" name="Text Placeholder 2">
            <a:extLst>
              <a:ext uri="{FF2B5EF4-FFF2-40B4-BE49-F238E27FC236}">
                <a16:creationId xmlns:a16="http://schemas.microsoft.com/office/drawing/2014/main" xmlns="" id="{F0D85E14-D026-44E9-B4C0-1BD61A17270C}"/>
              </a:ext>
            </a:extLst>
          </p:cNvPr>
          <p:cNvSpPr>
            <a:spLocks noGrp="1"/>
          </p:cNvSpPr>
          <p:nvPr>
            <p:ph type="body" sz="quarter" idx="11"/>
          </p:nvPr>
        </p:nvSpPr>
        <p:spPr>
          <a:xfrm>
            <a:off x="2948406" y="4417667"/>
            <a:ext cx="15677147" cy="876300"/>
          </a:xfrm>
        </p:spPr>
        <p:txBody>
          <a:bodyPr/>
          <a:lstStyle/>
          <a:p>
            <a:r>
              <a:rPr lang="en-US" sz="3200" b="1" dirty="0"/>
              <a:t>Evaluating and Improving the Performance of the Satellite Digital Video Broadcasting DVB-S2 and DVB-S2X Systems using Multicarrier Modulation Techniques</a:t>
            </a:r>
            <a:endParaRPr lang="en-US" sz="3200" dirty="0"/>
          </a:p>
          <a:p>
            <a:endParaRPr lang="en-US" dirty="0"/>
          </a:p>
        </p:txBody>
      </p:sp>
      <p:sp>
        <p:nvSpPr>
          <p:cNvPr id="4" name="Text Placeholder 3">
            <a:extLst>
              <a:ext uri="{FF2B5EF4-FFF2-40B4-BE49-F238E27FC236}">
                <a16:creationId xmlns:a16="http://schemas.microsoft.com/office/drawing/2014/main" xmlns="" id="{A21D3D9D-02C7-4B30-A30F-668C23806AB1}"/>
              </a:ext>
            </a:extLst>
          </p:cNvPr>
          <p:cNvSpPr>
            <a:spLocks noGrp="1"/>
          </p:cNvSpPr>
          <p:nvPr>
            <p:ph type="body" sz="quarter" idx="12"/>
          </p:nvPr>
        </p:nvSpPr>
        <p:spPr/>
        <p:txBody>
          <a:bodyPr/>
          <a:lstStyle/>
          <a:p>
            <a:r>
              <a:rPr lang="ar-SY" sz="2800" b="1" dirty="0"/>
              <a:t>م. نيڤين مثنى الحجي</a:t>
            </a:r>
            <a:endParaRPr lang="en-US" sz="2800" dirty="0"/>
          </a:p>
          <a:p>
            <a:endParaRPr lang="en-US" dirty="0"/>
          </a:p>
        </p:txBody>
      </p:sp>
      <p:sp>
        <p:nvSpPr>
          <p:cNvPr id="5" name="Text Placeholder 4">
            <a:extLst>
              <a:ext uri="{FF2B5EF4-FFF2-40B4-BE49-F238E27FC236}">
                <a16:creationId xmlns:a16="http://schemas.microsoft.com/office/drawing/2014/main" xmlns="" id="{11D9E458-058E-4A4C-A27B-A24AB87F4BCC}"/>
              </a:ext>
            </a:extLst>
          </p:cNvPr>
          <p:cNvSpPr>
            <a:spLocks noGrp="1"/>
          </p:cNvSpPr>
          <p:nvPr>
            <p:ph type="body" sz="quarter" idx="13"/>
          </p:nvPr>
        </p:nvSpPr>
        <p:spPr>
          <a:xfrm>
            <a:off x="1719179" y="6089882"/>
            <a:ext cx="18135600" cy="533400"/>
          </a:xfrm>
        </p:spPr>
        <p:txBody>
          <a:bodyPr/>
          <a:lstStyle/>
          <a:p>
            <a:r>
              <a:rPr lang="ar-SA" sz="3200" b="1" dirty="0"/>
              <a:t>د. فواز مفضي</a:t>
            </a:r>
            <a:endParaRPr lang="en-US" sz="3200" dirty="0"/>
          </a:p>
          <a:p>
            <a:endParaRPr lang="en-US" dirty="0"/>
          </a:p>
        </p:txBody>
      </p:sp>
      <p:sp>
        <p:nvSpPr>
          <p:cNvPr id="6" name="Text Placeholder 5">
            <a:extLst>
              <a:ext uri="{FF2B5EF4-FFF2-40B4-BE49-F238E27FC236}">
                <a16:creationId xmlns:a16="http://schemas.microsoft.com/office/drawing/2014/main" xmlns="" id="{49A90C0D-5E4A-4A9D-A4EC-B7AC8ECCA042}"/>
              </a:ext>
            </a:extLst>
          </p:cNvPr>
          <p:cNvSpPr>
            <a:spLocks noGrp="1"/>
          </p:cNvSpPr>
          <p:nvPr>
            <p:ph type="body" sz="quarter" idx="14"/>
          </p:nvPr>
        </p:nvSpPr>
        <p:spPr>
          <a:xfrm>
            <a:off x="11729453" y="2416679"/>
            <a:ext cx="6896100" cy="373222"/>
          </a:xfrm>
        </p:spPr>
        <p:txBody>
          <a:bodyPr/>
          <a:lstStyle/>
          <a:p>
            <a:r>
              <a:rPr lang="ar-SA" dirty="0">
                <a:latin typeface="Bahij TheSansArabic Plain" panose="02040503050201020203" pitchFamily="18" charset="-78"/>
                <a:cs typeface="Bahij TheSansArabic Plain" panose="02040503050201020203" pitchFamily="18" charset="-78"/>
              </a:rPr>
              <a:t>قسم هندسة الإلكترونيات والاتصالات </a:t>
            </a:r>
            <a:endParaRPr lang="en-US" dirty="0">
              <a:latin typeface="Bahij TheSansArabic Plain" panose="02040503050201020203" pitchFamily="18" charset="-78"/>
              <a:cs typeface="Bahij TheSansArabic Plain" panose="02040503050201020203" pitchFamily="18" charset="-78"/>
            </a:endParaRPr>
          </a:p>
          <a:p>
            <a:endParaRPr lang="en-US" dirty="0"/>
          </a:p>
        </p:txBody>
      </p:sp>
      <p:sp>
        <p:nvSpPr>
          <p:cNvPr id="7" name="Text Placeholder 6">
            <a:extLst>
              <a:ext uri="{FF2B5EF4-FFF2-40B4-BE49-F238E27FC236}">
                <a16:creationId xmlns:a16="http://schemas.microsoft.com/office/drawing/2014/main" xmlns="" id="{B000D5A3-2FD0-457A-B7E1-4E1EB0E35076}"/>
              </a:ext>
            </a:extLst>
          </p:cNvPr>
          <p:cNvSpPr>
            <a:spLocks noGrp="1"/>
          </p:cNvSpPr>
          <p:nvPr>
            <p:ph type="body" sz="quarter" idx="15"/>
          </p:nvPr>
        </p:nvSpPr>
        <p:spPr>
          <a:xfrm>
            <a:off x="10691812" y="8153400"/>
            <a:ext cx="9882187" cy="6111240"/>
          </a:xfrm>
        </p:spPr>
        <p:txBody>
          <a:bodyPr/>
          <a:lstStyle/>
          <a:p>
            <a:r>
              <a:rPr lang="ar-SY" dirty="0"/>
              <a:t>يتناول البحث نشأة أنظمة البث ا</a:t>
            </a:r>
            <a:r>
              <a:rPr lang="ar-SA" dirty="0" err="1"/>
              <a:t>لفيديوي</a:t>
            </a:r>
            <a:r>
              <a:rPr lang="ar-SA" dirty="0"/>
              <a:t> الرقمي </a:t>
            </a:r>
            <a:r>
              <a:rPr lang="en-US" dirty="0"/>
              <a:t> (</a:t>
            </a:r>
            <a:r>
              <a:rPr lang="en-US" dirty="0" err="1"/>
              <a:t>DVB:Digital</a:t>
            </a:r>
            <a:r>
              <a:rPr lang="en-US" dirty="0"/>
              <a:t> Video Broadcasting)</a:t>
            </a:r>
            <a:r>
              <a:rPr lang="ar-SY" dirty="0"/>
              <a:t>وأنواعها وتطورها عبر الزمن لتحسين الأداء وتقديم مواصفات أفضل. نُسلط الضوء في هذا البحث على معيار أنظمة البث </a:t>
            </a:r>
            <a:r>
              <a:rPr lang="ar-SY" dirty="0" err="1"/>
              <a:t>الفيديوي</a:t>
            </a:r>
            <a:r>
              <a:rPr lang="ar-SY" dirty="0"/>
              <a:t> الرقمي الساتلي</a:t>
            </a:r>
            <a:r>
              <a:rPr lang="en-US" dirty="0"/>
              <a:t>Digital Video Broadcasting-Satellite) </a:t>
            </a:r>
            <a:r>
              <a:rPr lang="ar-SY" dirty="0"/>
              <a:t> </a:t>
            </a:r>
            <a:r>
              <a:rPr lang="en-US" dirty="0"/>
              <a:t>(DVB-S</a:t>
            </a:r>
            <a:r>
              <a:rPr lang="ar-SY" dirty="0"/>
              <a:t> بإصداراته المختلفة؛ بهدف دراسة مكوّنات الطبقة الفيزيائية من تعديل رقمي وترميز مصحح للخطأ وغيرها؛ من أجل العمل على تحسين محدودية أداء هذه الأنظمة اعتماداً على أنظمة الإرسال متعددة الحوامل</a:t>
            </a:r>
            <a:r>
              <a:rPr lang="en-US" dirty="0"/>
              <a:t> </a:t>
            </a:r>
            <a:r>
              <a:rPr lang="ar-SY" dirty="0"/>
              <a:t>حيث تجري دراستها لإيضاح آلية عملها وميزاتها وسلبياتها وإمكانية الاستفادة منها في تحسين أداء أنظمة البث </a:t>
            </a:r>
            <a:r>
              <a:rPr lang="ar-SY" dirty="0" err="1"/>
              <a:t>الفيديوي</a:t>
            </a:r>
            <a:r>
              <a:rPr lang="ar-SY" dirty="0"/>
              <a:t> الرقمي الساتلي بإجراء المحاكاة اللازمة باستخدام البيئة البرمجية ماتلاب </a:t>
            </a:r>
            <a:r>
              <a:rPr lang="en-US" dirty="0" smtClean="0"/>
              <a:t>MATLAB</a:t>
            </a:r>
            <a:r>
              <a:rPr lang="ar-SY" dirty="0" smtClean="0"/>
              <a:t>.</a:t>
            </a:r>
            <a:endParaRPr lang="en-US" dirty="0"/>
          </a:p>
          <a:p>
            <a:endParaRPr lang="en-US" dirty="0"/>
          </a:p>
        </p:txBody>
      </p:sp>
      <p:sp>
        <p:nvSpPr>
          <p:cNvPr id="8" name="Text Placeholder 7">
            <a:extLst>
              <a:ext uri="{FF2B5EF4-FFF2-40B4-BE49-F238E27FC236}">
                <a16:creationId xmlns:a16="http://schemas.microsoft.com/office/drawing/2014/main" xmlns="" id="{7C8A55E6-0CC4-4A6D-89DD-91EA310075AE}"/>
              </a:ext>
            </a:extLst>
          </p:cNvPr>
          <p:cNvSpPr>
            <a:spLocks noGrp="1"/>
          </p:cNvSpPr>
          <p:nvPr>
            <p:ph type="body" sz="quarter" idx="16"/>
          </p:nvPr>
        </p:nvSpPr>
        <p:spPr>
          <a:xfrm>
            <a:off x="10691812" y="15935084"/>
            <a:ext cx="10074692" cy="5832108"/>
          </a:xfrm>
        </p:spPr>
        <p:txBody>
          <a:bodyPr/>
          <a:lstStyle/>
          <a:p>
            <a:pPr marL="457200" indent="-457200" algn="just">
              <a:buFont typeface="Courier New" panose="02070309020205020404" pitchFamily="49" charset="0"/>
              <a:buChar char="o"/>
            </a:pPr>
            <a:r>
              <a:rPr lang="ar-SA" sz="2300" b="1" dirty="0" smtClean="0"/>
              <a:t>أهمية البحث:</a:t>
            </a:r>
            <a:endParaRPr lang="ar-SY" sz="2300" b="1" dirty="0" smtClean="0"/>
          </a:p>
          <a:p>
            <a:pPr lvl="1" algn="just"/>
            <a:r>
              <a:rPr lang="ar-SY" sz="2300" dirty="0" smtClean="0"/>
              <a:t>تكمن </a:t>
            </a:r>
            <a:r>
              <a:rPr lang="ar-SY" sz="2300" dirty="0"/>
              <a:t>أهمية البحث في العمل على تقييم أداء نظاميّ البث </a:t>
            </a:r>
            <a:r>
              <a:rPr lang="ar-SY" sz="2300" dirty="0" err="1"/>
              <a:t>الفيديوي</a:t>
            </a:r>
            <a:r>
              <a:rPr lang="ar-SY" sz="2300" dirty="0"/>
              <a:t> الرقمي </a:t>
            </a:r>
            <a:r>
              <a:rPr lang="en-US" sz="2300" dirty="0"/>
              <a:t>DVB-S2/S2X</a:t>
            </a:r>
            <a:r>
              <a:rPr lang="ar-SY" sz="2300" dirty="0"/>
              <a:t>؛ بهدف دراسة أثر معاملات هذه الأنظمة على </a:t>
            </a:r>
            <a:r>
              <a:rPr lang="ar-SA" sz="2300" dirty="0"/>
              <a:t>الأداء</a:t>
            </a:r>
            <a:r>
              <a:rPr lang="ar-SY" sz="2300" dirty="0"/>
              <a:t> من أجل العمل على اقتراح </a:t>
            </a:r>
            <a:r>
              <a:rPr lang="ar-SY" sz="2300" dirty="0" err="1"/>
              <a:t>تقانات</a:t>
            </a:r>
            <a:r>
              <a:rPr lang="ar-SY" sz="2300" dirty="0"/>
              <a:t> لتحسين أداء الأنظمة المذكورة وللتغلّب على </a:t>
            </a:r>
            <a:r>
              <a:rPr lang="ar-SY" sz="2300" dirty="0" err="1"/>
              <a:t>المحدوديات</a:t>
            </a:r>
            <a:r>
              <a:rPr lang="ar-SY" sz="2300" dirty="0"/>
              <a:t> التي تُعاني منها.</a:t>
            </a:r>
            <a:endParaRPr lang="en-US" sz="2300" dirty="0"/>
          </a:p>
          <a:p>
            <a:pPr marL="457200" indent="-457200" algn="just">
              <a:buFont typeface="Courier New" panose="02070309020205020404" pitchFamily="49" charset="0"/>
              <a:buChar char="o"/>
            </a:pPr>
            <a:r>
              <a:rPr lang="ar-SA" sz="2300" b="1" dirty="0"/>
              <a:t>مسوغات مشروع البحث:</a:t>
            </a:r>
            <a:endParaRPr lang="ar-SY" sz="2300" b="1" dirty="0"/>
          </a:p>
          <a:p>
            <a:pPr lvl="1" algn="just"/>
            <a:r>
              <a:rPr lang="ar-SY" sz="2300" dirty="0"/>
              <a:t>العمل على إيجاد حلول وتحسينات لمحدودية أداء نظاميّ البث </a:t>
            </a:r>
            <a:r>
              <a:rPr lang="ar-SY" sz="2300" dirty="0" err="1"/>
              <a:t>الفيديوي</a:t>
            </a:r>
            <a:r>
              <a:rPr lang="ar-SY" sz="2300" dirty="0"/>
              <a:t> الرقمي الساتلي </a:t>
            </a:r>
            <a:r>
              <a:rPr lang="en-US" sz="2300" dirty="0"/>
              <a:t>DVB-S2/S2X</a:t>
            </a:r>
            <a:r>
              <a:rPr lang="ar-SY" sz="2300" dirty="0"/>
              <a:t>؛ لمواكبة المُتطلّبات التي تفرضها الخدمات المختلفة، وجودة الفيديو المطلوبة.</a:t>
            </a:r>
          </a:p>
          <a:p>
            <a:pPr marL="457200" indent="-457200" algn="just">
              <a:buFont typeface="Courier New" panose="02070309020205020404" pitchFamily="49" charset="0"/>
              <a:buChar char="o"/>
            </a:pPr>
            <a:r>
              <a:rPr lang="ar-SY" sz="2300" b="1" dirty="0"/>
              <a:t>أهداف البحث</a:t>
            </a:r>
            <a:r>
              <a:rPr lang="ar-SA" sz="2300" b="1" dirty="0"/>
              <a:t>:</a:t>
            </a:r>
            <a:endParaRPr lang="ar-SY" sz="2300" b="1" dirty="0"/>
          </a:p>
          <a:p>
            <a:pPr lvl="1" algn="just"/>
            <a:r>
              <a:rPr lang="ar-SA" sz="2300" dirty="0"/>
              <a:t>يتناول البحث </a:t>
            </a:r>
            <a:r>
              <a:rPr lang="ar-SY" sz="2300" dirty="0"/>
              <a:t>تنفيذ نظاميّ البث </a:t>
            </a:r>
            <a:r>
              <a:rPr lang="ar-SY" sz="2300" dirty="0" err="1"/>
              <a:t>الفيديوي</a:t>
            </a:r>
            <a:r>
              <a:rPr lang="ar-SY" sz="2300" dirty="0"/>
              <a:t> الرقمي الساتلي</a:t>
            </a:r>
            <a:r>
              <a:rPr lang="en-US" sz="2300" dirty="0"/>
              <a:t>DVB-S2/S2X </a:t>
            </a:r>
            <a:r>
              <a:rPr lang="ar-SY" sz="2300" dirty="0"/>
              <a:t> وتقييم أدائهما </a:t>
            </a:r>
            <a:r>
              <a:rPr lang="ar-SA" sz="2300" dirty="0"/>
              <a:t>نظرياً وتجريبياً بوساطة إجراء المحاكاة </a:t>
            </a:r>
            <a:r>
              <a:rPr lang="ar-SY" sz="2300" dirty="0"/>
              <a:t>باستخدام برمجية ماتلاب </a:t>
            </a:r>
            <a:r>
              <a:rPr lang="en-US" sz="2300" dirty="0"/>
              <a:t>MATLAB2021b</a:t>
            </a:r>
            <a:r>
              <a:rPr lang="ar-SY" sz="2300" dirty="0"/>
              <a:t>، ثُمَ اقتراح بُنيان يُحسن أداء نظاميّ البث </a:t>
            </a:r>
            <a:r>
              <a:rPr lang="ar-SY" sz="2300" dirty="0" err="1"/>
              <a:t>الفيديوي</a:t>
            </a:r>
            <a:r>
              <a:rPr lang="ar-SY" sz="2300" dirty="0"/>
              <a:t> الرقمي الساتلي </a:t>
            </a:r>
            <a:r>
              <a:rPr lang="en-US" sz="2300" dirty="0"/>
              <a:t>DVB-S2/S2X</a:t>
            </a:r>
            <a:r>
              <a:rPr lang="ar-SY" sz="2300" dirty="0"/>
              <a:t> بوساطة استخدام تقانة التجميع المتعامد باقتسام التردد </a:t>
            </a:r>
            <a:r>
              <a:rPr lang="en-US" sz="2300" dirty="0"/>
              <a:t>OFDM</a:t>
            </a:r>
            <a:r>
              <a:rPr lang="ar-SY" sz="2300" dirty="0"/>
              <a:t> وتقييمه باستخدام برمجية ماتلاب </a:t>
            </a:r>
            <a:r>
              <a:rPr lang="en-US" sz="2300" dirty="0"/>
              <a:t>MATLAB2021b</a:t>
            </a:r>
            <a:r>
              <a:rPr lang="ar-SY" sz="2300" dirty="0"/>
              <a:t>.</a:t>
            </a:r>
            <a:endParaRPr lang="en-US" sz="2300" dirty="0"/>
          </a:p>
          <a:p>
            <a:endParaRPr lang="en-US" sz="2000" dirty="0"/>
          </a:p>
        </p:txBody>
      </p:sp>
      <p:sp>
        <p:nvSpPr>
          <p:cNvPr id="9" name="Text Placeholder 8">
            <a:extLst>
              <a:ext uri="{FF2B5EF4-FFF2-40B4-BE49-F238E27FC236}">
                <a16:creationId xmlns:a16="http://schemas.microsoft.com/office/drawing/2014/main" xmlns="" id="{881A0463-4F86-4FFA-A568-8D9DF7D44886}"/>
              </a:ext>
            </a:extLst>
          </p:cNvPr>
          <p:cNvSpPr>
            <a:spLocks noGrp="1"/>
          </p:cNvSpPr>
          <p:nvPr>
            <p:ph type="body" sz="quarter" idx="19"/>
          </p:nvPr>
        </p:nvSpPr>
        <p:spPr>
          <a:xfrm>
            <a:off x="577517" y="7964905"/>
            <a:ext cx="8964690" cy="6299735"/>
          </a:xfrm>
        </p:spPr>
        <p:txBody>
          <a:bodyPr/>
          <a:lstStyle/>
          <a:p>
            <a:pPr marL="457200" indent="-457200" algn="r">
              <a:lnSpc>
                <a:spcPct val="100000"/>
              </a:lnSpc>
              <a:spcBef>
                <a:spcPts val="0"/>
              </a:spcBef>
              <a:buFont typeface="+mj-lt"/>
              <a:buAutoNum type="arabicPeriod"/>
            </a:pPr>
            <a:r>
              <a:rPr lang="ar-SY" sz="2200" dirty="0">
                <a:solidFill>
                  <a:srgbClr val="000000"/>
                </a:solidFill>
                <a:latin typeface="Bahij TheSansArabic Plain" panose="02040503050201020203" pitchFamily="18" charset="-78"/>
                <a:cs typeface="Bahij TheSansArabic Plain" panose="02040503050201020203" pitchFamily="18" charset="-78"/>
              </a:rPr>
              <a:t>تؤدي رتبة التعديل في نظم الاتصالات دوراً أساسياً في أداء هذه النظم، إذ</a:t>
            </a:r>
            <a:r>
              <a:rPr lang="en-US" sz="2200" dirty="0">
                <a:solidFill>
                  <a:srgbClr val="000000"/>
                </a:solidFill>
                <a:latin typeface="Bahij TheSansArabic Plain" panose="02040503050201020203" pitchFamily="18" charset="-78"/>
                <a:cs typeface="Bahij TheSansArabic Plain" panose="02040503050201020203" pitchFamily="18" charset="-78"/>
              </a:rPr>
              <a:t> </a:t>
            </a:r>
            <a:r>
              <a:rPr lang="ar-SY" sz="2200" dirty="0">
                <a:solidFill>
                  <a:srgbClr val="000000"/>
                </a:solidFill>
                <a:latin typeface="Bahij TheSansArabic Plain" panose="02040503050201020203" pitchFamily="18" charset="-78"/>
                <a:cs typeface="Bahij TheSansArabic Plain" panose="02040503050201020203" pitchFamily="18" charset="-78"/>
              </a:rPr>
              <a:t>تبيّن من الدراسة أن الأداء يتحسن كلما كانت رتبة التعديل منخفضة، ويعود السبب في ذلك </a:t>
            </a:r>
            <a:r>
              <a:rPr lang="ar-SA" sz="2200" dirty="0">
                <a:solidFill>
                  <a:srgbClr val="000000"/>
                </a:solidFill>
                <a:latin typeface="Bahij TheSansArabic Plain" panose="02040503050201020203" pitchFamily="18" charset="-78"/>
                <a:cs typeface="Bahij TheSansArabic Plain" panose="02040503050201020203" pitchFamily="18" charset="-78"/>
              </a:rPr>
              <a:t>إ</a:t>
            </a:r>
            <a:r>
              <a:rPr lang="ar-SY" sz="2200" dirty="0" err="1">
                <a:solidFill>
                  <a:srgbClr val="000000"/>
                </a:solidFill>
                <a:latin typeface="Bahij TheSansArabic Plain" panose="02040503050201020203" pitchFamily="18" charset="-78"/>
                <a:cs typeface="Bahij TheSansArabic Plain" panose="02040503050201020203" pitchFamily="18" charset="-78"/>
              </a:rPr>
              <a:t>لى</a:t>
            </a:r>
            <a:r>
              <a:rPr lang="ar-SY" sz="2200" dirty="0">
                <a:solidFill>
                  <a:srgbClr val="000000"/>
                </a:solidFill>
                <a:latin typeface="Bahij TheSansArabic Plain" panose="02040503050201020203" pitchFamily="18" charset="-78"/>
                <a:cs typeface="Bahij TheSansArabic Plain" panose="02040503050201020203" pitchFamily="18" charset="-78"/>
              </a:rPr>
              <a:t> تعقيد النظم المعتمدة في حال زيادة رتبة التعديل؛ بسبب </a:t>
            </a:r>
            <a:r>
              <a:rPr lang="ar-SY" sz="2200" dirty="0" err="1">
                <a:solidFill>
                  <a:srgbClr val="000000"/>
                </a:solidFill>
                <a:latin typeface="Bahij TheSansArabic Plain" panose="02040503050201020203" pitchFamily="18" charset="-78"/>
                <a:cs typeface="Bahij TheSansArabic Plain" panose="02040503050201020203" pitchFamily="18" charset="-78"/>
              </a:rPr>
              <a:t>تعقيدية</a:t>
            </a:r>
            <a:r>
              <a:rPr lang="ar-SY" sz="2200" dirty="0">
                <a:solidFill>
                  <a:srgbClr val="000000"/>
                </a:solidFill>
                <a:latin typeface="Bahij TheSansArabic Plain" panose="02040503050201020203" pitchFamily="18" charset="-78"/>
                <a:cs typeface="Bahij TheSansArabic Plain" panose="02040503050201020203" pitchFamily="18" charset="-78"/>
              </a:rPr>
              <a:t> مخطط الكوكبة المعتمد، وتقارب الرموز من بعضها بعضاً.</a:t>
            </a:r>
            <a:r>
              <a:rPr lang="ar-SY" sz="2200" dirty="0"/>
              <a:t> </a:t>
            </a:r>
            <a:endParaRPr lang="en-US" sz="2200" dirty="0"/>
          </a:p>
          <a:p>
            <a:pPr marL="457200" indent="-457200" algn="just">
              <a:lnSpc>
                <a:spcPct val="100000"/>
              </a:lnSpc>
              <a:spcBef>
                <a:spcPts val="0"/>
              </a:spcBef>
              <a:buFont typeface="+mj-lt"/>
              <a:buAutoNum type="arabicPeriod"/>
            </a:pPr>
            <a:r>
              <a:rPr lang="ar-SY" sz="2200" dirty="0">
                <a:solidFill>
                  <a:srgbClr val="000000"/>
                </a:solidFill>
                <a:latin typeface="Bahij TheSansArabic Plain" panose="02040503050201020203" pitchFamily="18" charset="-78"/>
                <a:cs typeface="Bahij TheSansArabic Plain" panose="02040503050201020203" pitchFamily="18" charset="-78"/>
              </a:rPr>
              <a:t>يؤدي معدل الرمز في نظم الاتصالات دوراً أساسياً لأداء هذه النظم حيث تبيّن من الدراسة أن الأداء يتحسن كلما كان نسبة معدل الرمز أقل</a:t>
            </a:r>
            <a:r>
              <a:rPr lang="en-US" sz="2200" dirty="0">
                <a:solidFill>
                  <a:srgbClr val="000000"/>
                </a:solidFill>
                <a:latin typeface="Bahij TheSansArabic Plain" panose="02040503050201020203" pitchFamily="18" charset="-78"/>
                <a:cs typeface="Bahij TheSansArabic Plain" panose="02040503050201020203" pitchFamily="18" charset="-78"/>
              </a:rPr>
              <a:t>.</a:t>
            </a:r>
          </a:p>
          <a:p>
            <a:pPr marL="457200" indent="-457200" algn="r">
              <a:lnSpc>
                <a:spcPct val="100000"/>
              </a:lnSpc>
              <a:spcBef>
                <a:spcPts val="0"/>
              </a:spcBef>
              <a:buFont typeface="+mj-lt"/>
              <a:buAutoNum type="arabicPeriod"/>
            </a:pPr>
            <a:r>
              <a:rPr lang="ar-SY" sz="2200" dirty="0">
                <a:solidFill>
                  <a:srgbClr val="000000"/>
                </a:solidFill>
                <a:latin typeface="Bahij TheSansArabic Plain" panose="02040503050201020203" pitchFamily="18" charset="-78"/>
                <a:cs typeface="Bahij TheSansArabic Plain" panose="02040503050201020203" pitchFamily="18" charset="-78"/>
              </a:rPr>
              <a:t>لغرض تحقيق معدل خطأ البت ذي قيمة جيدة، وضمن النظم محدودة الاستطاعة، يفضل اعتماد رتبة تعديل منخفضة عند نسبة معدل ترميز منخفض </a:t>
            </a:r>
            <a:r>
              <a:rPr lang="ar-SA" sz="2200" dirty="0">
                <a:solidFill>
                  <a:srgbClr val="000000"/>
                </a:solidFill>
                <a:latin typeface="Bahij TheSansArabic Plain" panose="02040503050201020203" pitchFamily="18" charset="-78"/>
                <a:cs typeface="Bahij TheSansArabic Plain" panose="02040503050201020203" pitchFamily="18" charset="-78"/>
              </a:rPr>
              <a:t>أ</a:t>
            </a:r>
            <a:r>
              <a:rPr lang="ar-SY" sz="2200" dirty="0" err="1">
                <a:solidFill>
                  <a:srgbClr val="000000"/>
                </a:solidFill>
                <a:latin typeface="Bahij TheSansArabic Plain" panose="02040503050201020203" pitchFamily="18" charset="-78"/>
                <a:cs typeface="Bahij TheSansArabic Plain" panose="02040503050201020203" pitchFamily="18" charset="-78"/>
              </a:rPr>
              <a:t>يضاً</a:t>
            </a:r>
            <a:r>
              <a:rPr lang="ar-SY" sz="2200" dirty="0">
                <a:solidFill>
                  <a:srgbClr val="000000"/>
                </a:solidFill>
                <a:latin typeface="Bahij TheSansArabic Plain" panose="02040503050201020203" pitchFamily="18" charset="-78"/>
                <a:cs typeface="Bahij TheSansArabic Plain" panose="02040503050201020203" pitchFamily="18" charset="-78"/>
              </a:rPr>
              <a:t>؛ علماً أن ذلك على حساب معدل الإرسال والفاعلية الطيفية</a:t>
            </a:r>
            <a:r>
              <a:rPr lang="ar-SY" sz="2200" dirty="0" smtClean="0">
                <a:solidFill>
                  <a:srgbClr val="000000"/>
                </a:solidFill>
                <a:latin typeface="Bahij TheSansArabic Plain" panose="02040503050201020203" pitchFamily="18" charset="-78"/>
                <a:cs typeface="Bahij TheSansArabic Plain" panose="02040503050201020203" pitchFamily="18" charset="-78"/>
              </a:rPr>
              <a:t>.</a:t>
            </a:r>
            <a:endParaRPr lang="en-US" sz="2200" dirty="0" smtClean="0">
              <a:solidFill>
                <a:srgbClr val="000000"/>
              </a:solidFill>
              <a:latin typeface="Bahij TheSansArabic Plain" panose="02040503050201020203" pitchFamily="18" charset="-78"/>
              <a:cs typeface="Bahij TheSansArabic Plain" panose="02040503050201020203" pitchFamily="18" charset="-78"/>
            </a:endParaRPr>
          </a:p>
          <a:p>
            <a:pPr marL="457200" indent="-457200" algn="r">
              <a:lnSpc>
                <a:spcPct val="100000"/>
              </a:lnSpc>
              <a:spcBef>
                <a:spcPts val="0"/>
              </a:spcBef>
              <a:buFont typeface="+mj-lt"/>
              <a:buAutoNum type="arabicPeriod"/>
            </a:pPr>
            <a:r>
              <a:rPr lang="ar-SY" sz="2200" dirty="0" smtClean="0">
                <a:solidFill>
                  <a:srgbClr val="000000"/>
                </a:solidFill>
                <a:latin typeface="Bahij TheSansArabic Plain" panose="02040503050201020203" pitchFamily="18" charset="-78"/>
                <a:cs typeface="Bahij TheSansArabic Plain" panose="02040503050201020203" pitchFamily="18" charset="-78"/>
              </a:rPr>
              <a:t>أجل </a:t>
            </a:r>
            <a:r>
              <a:rPr lang="ar-SY" sz="2200" dirty="0">
                <a:solidFill>
                  <a:srgbClr val="000000"/>
                </a:solidFill>
                <a:latin typeface="Bahij TheSansArabic Plain" panose="02040503050201020203" pitchFamily="18" charset="-78"/>
                <a:cs typeface="Bahij TheSansArabic Plain" panose="02040503050201020203" pitchFamily="18" charset="-78"/>
              </a:rPr>
              <a:t>رتب التعديل المرتفعة ولتحقيق معدل خطأ البت ذي قيمة أفضل يجب العمل عند نسبة إشارة إلى الضجيج مرتفعة من رتبة </a:t>
            </a:r>
            <a:r>
              <a:rPr lang="en-US" sz="2200" dirty="0">
                <a:solidFill>
                  <a:srgbClr val="000000"/>
                </a:solidFill>
                <a:latin typeface="Bahij TheSansArabic Plain" panose="02040503050201020203" pitchFamily="18" charset="-78"/>
                <a:cs typeface="Bahij TheSansArabic Plain" panose="02040503050201020203" pitchFamily="18" charset="-78"/>
              </a:rPr>
              <a:t>10 </a:t>
            </a:r>
            <a:r>
              <a:rPr lang="ar-SY" sz="2200" dirty="0">
                <a:solidFill>
                  <a:srgbClr val="000000"/>
                </a:solidFill>
                <a:latin typeface="Bahij TheSansArabic Plain" panose="02040503050201020203" pitchFamily="18" charset="-78"/>
                <a:cs typeface="Bahij TheSansArabic Plain" panose="02040503050201020203" pitchFamily="18" charset="-78"/>
              </a:rPr>
              <a:t> </a:t>
            </a:r>
            <a:r>
              <a:rPr lang="ar-SY" sz="2200" dirty="0" err="1">
                <a:solidFill>
                  <a:srgbClr val="000000"/>
                </a:solidFill>
                <a:latin typeface="Bahij TheSansArabic Plain" panose="02040503050201020203" pitchFamily="18" charset="-78"/>
                <a:cs typeface="Bahij TheSansArabic Plain" panose="02040503050201020203" pitchFamily="18" charset="-78"/>
              </a:rPr>
              <a:t>ديسيبل</a:t>
            </a:r>
            <a:r>
              <a:rPr lang="ar-SY" sz="2200" dirty="0">
                <a:solidFill>
                  <a:srgbClr val="000000"/>
                </a:solidFill>
                <a:latin typeface="Bahij TheSansArabic Plain" panose="02040503050201020203" pitchFamily="18" charset="-78"/>
                <a:cs typeface="Bahij TheSansArabic Plain" panose="02040503050201020203" pitchFamily="18" charset="-78"/>
              </a:rPr>
              <a:t> فما فوق.</a:t>
            </a:r>
            <a:endParaRPr lang="en-US" sz="2200" dirty="0">
              <a:solidFill>
                <a:srgbClr val="000000"/>
              </a:solidFill>
              <a:latin typeface="Bahij TheSansArabic Plain" panose="02040503050201020203" pitchFamily="18" charset="-78"/>
              <a:cs typeface="Bahij TheSansArabic Plain" panose="02040503050201020203" pitchFamily="18" charset="-78"/>
            </a:endParaRPr>
          </a:p>
          <a:p>
            <a:pPr marL="457200" indent="-457200" algn="r">
              <a:lnSpc>
                <a:spcPct val="100000"/>
              </a:lnSpc>
              <a:spcBef>
                <a:spcPts val="0"/>
              </a:spcBef>
              <a:buFont typeface="+mj-lt"/>
              <a:buAutoNum type="arabicPeriod"/>
            </a:pPr>
            <a:r>
              <a:rPr lang="ar-SY" sz="2200" dirty="0">
                <a:solidFill>
                  <a:srgbClr val="000000"/>
                </a:solidFill>
                <a:latin typeface="Bahij TheSansArabic Plain" panose="02040503050201020203" pitchFamily="18" charset="-78"/>
                <a:cs typeface="Bahij TheSansArabic Plain" panose="02040503050201020203" pitchFamily="18" charset="-78"/>
              </a:rPr>
              <a:t>يتحسن الأداء عند استخدام التعديل </a:t>
            </a:r>
            <a:r>
              <a:rPr lang="en-US" sz="2200" dirty="0">
                <a:solidFill>
                  <a:srgbClr val="000000"/>
                </a:solidFill>
                <a:latin typeface="Bahij TheSansArabic Plain" panose="02040503050201020203" pitchFamily="18" charset="-78"/>
                <a:cs typeface="Bahij TheSansArabic Plain" panose="02040503050201020203" pitchFamily="18" charset="-78"/>
              </a:rPr>
              <a:t>OFDM </a:t>
            </a:r>
            <a:r>
              <a:rPr lang="ar-SY" sz="2200" dirty="0">
                <a:solidFill>
                  <a:srgbClr val="000000"/>
                </a:solidFill>
                <a:latin typeface="Bahij TheSansArabic Plain" panose="02040503050201020203" pitchFamily="18" charset="-78"/>
                <a:cs typeface="Bahij TheSansArabic Plain" panose="02040503050201020203" pitchFamily="18" charset="-78"/>
              </a:rPr>
              <a:t>لأجل معظم رتب التعديل ومعدلات الرمز المختلفة بحال اعتماد نظام </a:t>
            </a:r>
            <a:r>
              <a:rPr lang="en-US" sz="2200" dirty="0">
                <a:solidFill>
                  <a:srgbClr val="000000"/>
                </a:solidFill>
                <a:latin typeface="Bahij TheSansArabic Plain" panose="02040503050201020203" pitchFamily="18" charset="-78"/>
                <a:cs typeface="Bahij TheSansArabic Plain" panose="02040503050201020203" pitchFamily="18" charset="-78"/>
              </a:rPr>
              <a:t>DVB-S2/ DVB-S2X</a:t>
            </a:r>
            <a:r>
              <a:rPr lang="ar-SY" sz="2200" dirty="0">
                <a:solidFill>
                  <a:srgbClr val="000000"/>
                </a:solidFill>
                <a:latin typeface="Bahij TheSansArabic Plain" panose="02040503050201020203" pitchFamily="18" charset="-78"/>
                <a:cs typeface="Bahij TheSansArabic Plain" panose="02040503050201020203" pitchFamily="18" charset="-78"/>
              </a:rPr>
              <a:t>.</a:t>
            </a:r>
            <a:endParaRPr lang="en-US" sz="2200" dirty="0">
              <a:solidFill>
                <a:srgbClr val="000000"/>
              </a:solidFill>
              <a:latin typeface="Bahij TheSansArabic Plain" panose="02040503050201020203" pitchFamily="18" charset="-78"/>
              <a:cs typeface="Bahij TheSansArabic Plain" panose="02040503050201020203" pitchFamily="18" charset="-78"/>
            </a:endParaRPr>
          </a:p>
          <a:p>
            <a:pPr marL="457200" indent="-457200" algn="r">
              <a:lnSpc>
                <a:spcPct val="100000"/>
              </a:lnSpc>
              <a:spcBef>
                <a:spcPts val="0"/>
              </a:spcBef>
              <a:buFont typeface="+mj-lt"/>
              <a:buAutoNum type="arabicPeriod"/>
            </a:pPr>
            <a:r>
              <a:rPr lang="ar-SY" sz="2200" dirty="0">
                <a:solidFill>
                  <a:srgbClr val="000000"/>
                </a:solidFill>
                <a:latin typeface="Bahij TheSansArabic Plain" panose="02040503050201020203" pitchFamily="18" charset="-78"/>
                <a:cs typeface="Bahij TheSansArabic Plain" panose="02040503050201020203" pitchFamily="18" charset="-78"/>
              </a:rPr>
              <a:t>يتحسن الأداء مع زيادة عدد الحوامل الجزئية؛ بسبب توزع الاستطاعة وكمية المعطيات المرسلة ضمن كل حاملاً </a:t>
            </a:r>
            <a:r>
              <a:rPr lang="ar-SY" sz="2200" dirty="0" smtClean="0">
                <a:solidFill>
                  <a:srgbClr val="000000"/>
                </a:solidFill>
                <a:latin typeface="Bahij TheSansArabic Plain" panose="02040503050201020203" pitchFamily="18" charset="-78"/>
                <a:cs typeface="Bahij TheSansArabic Plain" panose="02040503050201020203" pitchFamily="18" charset="-78"/>
              </a:rPr>
              <a:t>جزئياً</a:t>
            </a:r>
            <a:r>
              <a:rPr lang="ar-SY" sz="2200" dirty="0" smtClean="0"/>
              <a:t>.</a:t>
            </a:r>
            <a:endParaRPr lang="en-US" sz="2200" dirty="0" smtClean="0"/>
          </a:p>
          <a:p>
            <a:pPr marL="457200" indent="-457200" algn="r">
              <a:lnSpc>
                <a:spcPct val="100000"/>
              </a:lnSpc>
              <a:spcBef>
                <a:spcPts val="0"/>
              </a:spcBef>
              <a:buFont typeface="+mj-lt"/>
              <a:buAutoNum type="arabicPeriod"/>
            </a:pPr>
            <a:r>
              <a:rPr lang="ar-SY" sz="2200" dirty="0" smtClean="0">
                <a:solidFill>
                  <a:srgbClr val="000000"/>
                </a:solidFill>
                <a:latin typeface="Bahij TheSansArabic Plain" panose="02040503050201020203" pitchFamily="18" charset="-78"/>
                <a:cs typeface="Bahij TheSansArabic Plain" panose="02040503050201020203" pitchFamily="18" charset="-78"/>
              </a:rPr>
              <a:t>يسوء </a:t>
            </a:r>
            <a:r>
              <a:rPr lang="ar-SY" sz="2200" dirty="0">
                <a:solidFill>
                  <a:srgbClr val="000000"/>
                </a:solidFill>
                <a:latin typeface="Bahij TheSansArabic Plain" panose="02040503050201020203" pitchFamily="18" charset="-78"/>
                <a:cs typeface="Bahij TheSansArabic Plain" panose="02040503050201020203" pitchFamily="18" charset="-78"/>
              </a:rPr>
              <a:t>أداء النظام المحسن بصورة ملحوظة عند اعتماد خفوت على القناة المدروسة؛ مما يؤثر سلباً في معدل خطأ البت</a:t>
            </a:r>
            <a:r>
              <a:rPr lang="en-US" sz="2200" dirty="0">
                <a:solidFill>
                  <a:srgbClr val="000000"/>
                </a:solidFill>
                <a:latin typeface="Bahij TheSansArabic Plain" panose="02040503050201020203" pitchFamily="18" charset="-78"/>
                <a:cs typeface="Bahij TheSansArabic Plain" panose="02040503050201020203" pitchFamily="18" charset="-78"/>
              </a:rPr>
              <a:t>.</a:t>
            </a:r>
            <a:endParaRPr lang="en-US" sz="2200" dirty="0"/>
          </a:p>
          <a:p>
            <a:pPr marL="457200" indent="-457200" algn="r">
              <a:lnSpc>
                <a:spcPct val="100000"/>
              </a:lnSpc>
              <a:buFont typeface="+mj-lt"/>
              <a:buAutoNum type="arabicPeriod"/>
            </a:pPr>
            <a:endParaRPr lang="en-US" sz="2000" dirty="0">
              <a:solidFill>
                <a:srgbClr val="000000"/>
              </a:solidFill>
              <a:latin typeface="Bahij TheSansArabic Plain" panose="02040503050201020203" pitchFamily="18" charset="-78"/>
              <a:cs typeface="Bahij TheSansArabic Plain" panose="02040503050201020203" pitchFamily="18" charset="-78"/>
            </a:endParaRPr>
          </a:p>
          <a:p>
            <a:endParaRPr lang="en-US" dirty="0"/>
          </a:p>
        </p:txBody>
      </p:sp>
      <p:sp>
        <p:nvSpPr>
          <p:cNvPr id="10" name="Text Placeholder 9">
            <a:extLst>
              <a:ext uri="{FF2B5EF4-FFF2-40B4-BE49-F238E27FC236}">
                <a16:creationId xmlns:a16="http://schemas.microsoft.com/office/drawing/2014/main" xmlns="" id="{254CF7C3-7BD3-48B8-917E-BEFB44CF5813}"/>
              </a:ext>
            </a:extLst>
          </p:cNvPr>
          <p:cNvSpPr>
            <a:spLocks noGrp="1"/>
          </p:cNvSpPr>
          <p:nvPr>
            <p:ph type="body" sz="quarter" idx="21"/>
          </p:nvPr>
        </p:nvSpPr>
        <p:spPr>
          <a:xfrm>
            <a:off x="727385" y="21579558"/>
            <a:ext cx="8664954" cy="7712197"/>
          </a:xfrm>
        </p:spPr>
        <p:txBody>
          <a:bodyPr/>
          <a:lstStyle/>
          <a:p>
            <a:pPr algn="l" rtl="0">
              <a:spcBef>
                <a:spcPts val="0"/>
              </a:spcBef>
            </a:pPr>
            <a:r>
              <a:rPr lang="en-US" sz="1800" dirty="0"/>
              <a:t>de Bruin, R., &amp; Smits, J. (2002). </a:t>
            </a:r>
            <a:r>
              <a:rPr lang="en-US" sz="1800" i="1" dirty="0"/>
              <a:t>Digital video broadcasting: Technology, standards and regulations</a:t>
            </a:r>
            <a:r>
              <a:rPr lang="en-US" sz="1800" dirty="0"/>
              <a:t>. </a:t>
            </a:r>
            <a:r>
              <a:rPr lang="en-US" sz="1800" dirty="0" err="1"/>
              <a:t>Artech</a:t>
            </a:r>
            <a:r>
              <a:rPr lang="en-US" sz="1800" dirty="0"/>
              <a:t> House.</a:t>
            </a:r>
          </a:p>
          <a:p>
            <a:pPr algn="l" rtl="0">
              <a:spcBef>
                <a:spcPts val="0"/>
              </a:spcBef>
            </a:pPr>
            <a:r>
              <a:rPr lang="en-US" sz="1800" dirty="0"/>
              <a:t>ETSI, EN. "302 307–1 V1. 4.1 (2014–11) Digital Video Broadcasting (DVB)." Second Generation Framing Structure, Channel Coding and Modulation Systems for Broadcasting, Interactive Services, News Gathering and Other Broadband </a:t>
            </a:r>
            <a:r>
              <a:rPr lang="en-US" sz="1800" dirty="0" err="1"/>
              <a:t>SatelliteApplications</a:t>
            </a:r>
            <a:r>
              <a:rPr lang="en-US" sz="1800" dirty="0"/>
              <a:t>. </a:t>
            </a:r>
            <a:r>
              <a:rPr lang="en-US" sz="1800" u="sng" dirty="0">
                <a:solidFill>
                  <a:srgbClr val="0070C0"/>
                </a:solidFill>
              </a:rPr>
              <a:t>https://www.etsi.org/deliver/etsi_en/302300_302399/30230701/01.04.01_20/en_3023.</a:t>
            </a:r>
          </a:p>
          <a:p>
            <a:pPr algn="l" rtl="0">
              <a:spcBef>
                <a:spcPts val="0"/>
              </a:spcBef>
            </a:pPr>
            <a:r>
              <a:rPr lang="en-US" sz="1800" dirty="0"/>
              <a:t>ETSI, EN. "302 307-2 V1.2.1 (2020-08) Digital Video Broadcasting (DVB)." Second Generation Framing Structure, Channel Coding and Modulation Systems for Broadcasting, Interactive Services, News Gathering and Other Broadband Satellite Applications.Part2:DVB-S2Extensions(DVB-S2X).</a:t>
            </a:r>
          </a:p>
          <a:p>
            <a:pPr algn="l" rtl="0">
              <a:spcBef>
                <a:spcPts val="0"/>
              </a:spcBef>
            </a:pPr>
            <a:r>
              <a:rPr lang="en-US" sz="1800" dirty="0"/>
              <a:t>Parida, D., Nayak, M., &amp; Dash, D. (2017, April). An efficient forward error correction based OFDM technique for digital video broadcasting. In </a:t>
            </a:r>
            <a:r>
              <a:rPr lang="en-US" sz="1800" i="1" dirty="0"/>
              <a:t>2017 International Conference on Communication and Signal Processing (ICCSP)</a:t>
            </a:r>
            <a:r>
              <a:rPr lang="en-US" sz="1800" dirty="0"/>
              <a:t> (pp. 1195-1199). IEEE.</a:t>
            </a:r>
          </a:p>
          <a:p>
            <a:pPr algn="l" rtl="0">
              <a:spcBef>
                <a:spcPts val="0"/>
              </a:spcBef>
            </a:pPr>
            <a:r>
              <a:rPr lang="en-US" sz="1800" dirty="0" err="1"/>
              <a:t>Ghouri</a:t>
            </a:r>
            <a:r>
              <a:rPr lang="en-US" sz="1800" dirty="0"/>
              <a:t>, S. S. U., </a:t>
            </a:r>
            <a:r>
              <a:rPr lang="en-US" sz="1800" dirty="0" err="1"/>
              <a:t>Saleem</a:t>
            </a:r>
            <a:r>
              <a:rPr lang="en-US" sz="1800" dirty="0"/>
              <a:t>, S., &amp; Zaidi, S. S. H. (2019). Enactment of LDPC Code Over DVB-S2 Link System for BER Analysis Using MATLAB. In Advances in Intelligent Systems and Computing (pp. 743–750). Springer Singapore.</a:t>
            </a:r>
          </a:p>
          <a:p>
            <a:pPr algn="l" rtl="0">
              <a:spcBef>
                <a:spcPts val="0"/>
              </a:spcBef>
            </a:pPr>
            <a:r>
              <a:rPr lang="en-US" sz="1800" dirty="0"/>
              <a:t>Chauhan, D., &amp; </a:t>
            </a:r>
            <a:r>
              <a:rPr lang="en-US" sz="1800" dirty="0" err="1"/>
              <a:t>Kanwar</a:t>
            </a:r>
            <a:r>
              <a:rPr lang="en-US" sz="1800" dirty="0"/>
              <a:t>, V. (2017). </a:t>
            </a:r>
            <a:r>
              <a:rPr lang="en-US" sz="1800" dirty="0" err="1"/>
              <a:t>Comparision</a:t>
            </a:r>
            <a:r>
              <a:rPr lang="en-US" sz="1800" dirty="0"/>
              <a:t> of BER’s of QAM and PSK Modulation Techniques for Channel Estimation by using LS Estimator in MIMO-OFDM System. </a:t>
            </a:r>
            <a:r>
              <a:rPr lang="en-US" sz="1800" i="1" dirty="0"/>
              <a:t>International Journal of Advanced Research in Computer and Communication Engineering, 6</a:t>
            </a:r>
            <a:r>
              <a:rPr lang="en-US" sz="1800" dirty="0"/>
              <a:t>, 825-832.</a:t>
            </a:r>
          </a:p>
          <a:p>
            <a:pPr algn="l" rtl="0">
              <a:spcBef>
                <a:spcPts val="0"/>
              </a:spcBef>
            </a:pPr>
            <a:r>
              <a:rPr lang="en-US" sz="1800" dirty="0"/>
              <a:t>Rao, S. V. (2007). </a:t>
            </a:r>
            <a:r>
              <a:rPr lang="en-US" sz="1800" i="1" dirty="0"/>
              <a:t>Modeling and analysis of OFDM with adaptive clipping technique for PAPR reduction</a:t>
            </a:r>
            <a:r>
              <a:rPr lang="en-US" sz="1800" dirty="0"/>
              <a:t> (Doctoral dissertation).</a:t>
            </a:r>
          </a:p>
          <a:p>
            <a:pPr algn="l" rtl="0">
              <a:spcBef>
                <a:spcPts val="0"/>
              </a:spcBef>
            </a:pPr>
            <a:r>
              <a:rPr lang="en-US" sz="1800" dirty="0"/>
              <a:t>Nee, R. V., &amp; Prasad, R. (2000). </a:t>
            </a:r>
            <a:r>
              <a:rPr lang="en-US" sz="1800" i="1" dirty="0"/>
              <a:t>OFDM for wireless multimedia communications</a:t>
            </a:r>
            <a:r>
              <a:rPr lang="en-US" sz="1800" dirty="0"/>
              <a:t>. </a:t>
            </a:r>
            <a:r>
              <a:rPr lang="en-US" sz="1800" dirty="0" err="1"/>
              <a:t>Artech</a:t>
            </a:r>
            <a:r>
              <a:rPr lang="en-US" sz="1800" dirty="0"/>
              <a:t> House, Inc.</a:t>
            </a:r>
          </a:p>
          <a:p>
            <a:pPr algn="l" rtl="0">
              <a:spcBef>
                <a:spcPts val="0"/>
              </a:spcBef>
            </a:pPr>
            <a:r>
              <a:rPr lang="en-US" sz="1800" dirty="0"/>
              <a:t> </a:t>
            </a:r>
            <a:r>
              <a:rPr lang="en-US" sz="1800" dirty="0" err="1"/>
              <a:t>Parvez</a:t>
            </a:r>
            <a:r>
              <a:rPr lang="en-US" sz="1800" dirty="0"/>
              <a:t>, M. Z., </a:t>
            </a:r>
            <a:r>
              <a:rPr lang="en-US" sz="1800" dirty="0" err="1"/>
              <a:t>Baki</a:t>
            </a:r>
            <a:r>
              <a:rPr lang="en-US" sz="1800" dirty="0"/>
              <a:t>, M., &amp; Al, A. (2010). Peak to average power ratio (PAPR) reduction in OFDM based radio systems.</a:t>
            </a:r>
          </a:p>
          <a:p>
            <a:pPr algn="l" rtl="0">
              <a:spcBef>
                <a:spcPts val="0"/>
              </a:spcBef>
            </a:pPr>
            <a:r>
              <a:rPr lang="en-US" sz="1800" dirty="0" err="1"/>
              <a:t>Xiong</a:t>
            </a:r>
            <a:r>
              <a:rPr lang="en-US" sz="1800" dirty="0"/>
              <a:t>, F. (2006). </a:t>
            </a:r>
            <a:r>
              <a:rPr lang="en-US" sz="1800" i="1" dirty="0"/>
              <a:t>Digital Modulation Techniques, (</a:t>
            </a:r>
            <a:r>
              <a:rPr lang="en-US" sz="1800" i="1" dirty="0" err="1"/>
              <a:t>Artech</a:t>
            </a:r>
            <a:r>
              <a:rPr lang="en-US" sz="1800" i="1" dirty="0"/>
              <a:t> House Telecommunications Library)</a:t>
            </a:r>
            <a:r>
              <a:rPr lang="en-US" sz="1800" dirty="0"/>
              <a:t>. </a:t>
            </a:r>
            <a:r>
              <a:rPr lang="en-US" sz="1800" dirty="0" err="1"/>
              <a:t>Artech</a:t>
            </a:r>
            <a:r>
              <a:rPr lang="en-US" sz="1800" dirty="0"/>
              <a:t> House, Inc.</a:t>
            </a:r>
          </a:p>
          <a:p>
            <a:pPr>
              <a:spcBef>
                <a:spcPts val="0"/>
              </a:spcBef>
            </a:pPr>
            <a:endParaRPr lang="en-US" sz="1800" dirty="0"/>
          </a:p>
        </p:txBody>
      </p:sp>
      <p:sp>
        <p:nvSpPr>
          <p:cNvPr id="23" name="Text Placeholder 22">
            <a:extLst>
              <a:ext uri="{FF2B5EF4-FFF2-40B4-BE49-F238E27FC236}">
                <a16:creationId xmlns:a16="http://schemas.microsoft.com/office/drawing/2014/main" xmlns="" id="{AA39FD8E-A103-4712-8B20-62170915E1E3}"/>
              </a:ext>
            </a:extLst>
          </p:cNvPr>
          <p:cNvSpPr>
            <a:spLocks noGrp="1"/>
          </p:cNvSpPr>
          <p:nvPr>
            <p:ph type="body" sz="quarter" idx="23"/>
          </p:nvPr>
        </p:nvSpPr>
        <p:spPr>
          <a:xfrm>
            <a:off x="10461879" y="23437636"/>
            <a:ext cx="10112120" cy="5637552"/>
          </a:xfrm>
        </p:spPr>
        <p:txBody>
          <a:bodyPr/>
          <a:lstStyle/>
          <a:p>
            <a:r>
              <a:rPr lang="ar-SY" sz="2300" dirty="0"/>
              <a:t>يجري في البداية توليد معطيات عشوائية (اختبار) تمثل المعطيات المراد إرسالها، ومن ثم تُرمّز المعطيات بوساطة المرمّزين </a:t>
            </a:r>
            <a:r>
              <a:rPr lang="en-US" sz="2300" dirty="0"/>
              <a:t>BCH</a:t>
            </a:r>
            <a:r>
              <a:rPr lang="ar-SY" sz="2300" dirty="0"/>
              <a:t> و</a:t>
            </a:r>
            <a:r>
              <a:rPr lang="en-US" sz="2300" dirty="0"/>
              <a:t>LDPC </a:t>
            </a:r>
            <a:r>
              <a:rPr lang="ar-SY" sz="2300" dirty="0"/>
              <a:t>والتي تُحقق ما يسمى بمرحلة الترميز المصحح للخطأ. </a:t>
            </a:r>
            <a:r>
              <a:rPr lang="ar-SY" sz="2300" dirty="0" smtClean="0"/>
              <a:t>بعد </a:t>
            </a:r>
            <a:r>
              <a:rPr lang="ar-SY" sz="2300" dirty="0"/>
              <a:t>الانتهاء من عمليات الترميز تدخل المعطيات إلى مرحلة البعثرة على مستوى البت بوساطة مبعثر </a:t>
            </a:r>
            <a:r>
              <a:rPr lang="ar-SY" sz="2300" dirty="0" smtClean="0"/>
              <a:t>كتلي</a:t>
            </a:r>
            <a:r>
              <a:rPr lang="en-US" sz="2300" dirty="0" smtClean="0"/>
              <a:t>blocks </a:t>
            </a:r>
            <a:r>
              <a:rPr lang="en-US" sz="2300" dirty="0"/>
              <a:t>scatter</a:t>
            </a:r>
            <a:r>
              <a:rPr lang="ar-SY" sz="2300" dirty="0"/>
              <a:t>؛ إذ تجري عمليات القراءة والكتابة للمعطيات ضمن الأعمدة والأسطر بشكل </a:t>
            </a:r>
            <a:r>
              <a:rPr lang="ar-SY" sz="2300" dirty="0" smtClean="0"/>
              <a:t>تسلسلي حيث </a:t>
            </a:r>
            <a:r>
              <a:rPr lang="ar-SY" sz="2300" dirty="0"/>
              <a:t>تلي عمليات الترميز والبعثرة عملية التعديل الرقمي بوساطة مخطط </a:t>
            </a:r>
            <a:r>
              <a:rPr lang="ar-SY" sz="2300" dirty="0" smtClean="0"/>
              <a:t>الكوكبة ثم </a:t>
            </a:r>
            <a:r>
              <a:rPr lang="ar-SA" sz="2300" dirty="0" smtClean="0"/>
              <a:t>يجري </a:t>
            </a:r>
            <a:r>
              <a:rPr lang="ar-SA" sz="2300" dirty="0"/>
              <a:t>إرسال الإشارة المعدلة </a:t>
            </a:r>
            <a:r>
              <a:rPr lang="ar-SY" sz="2300" dirty="0"/>
              <a:t>عبر قناة ذات ضجيج أبيض غوصي جمعي</a:t>
            </a:r>
            <a:r>
              <a:rPr lang="en-US" sz="2300" dirty="0"/>
              <a:t>Additive White </a:t>
            </a:r>
            <a:r>
              <a:rPr lang="en-US" sz="2300" dirty="0" smtClean="0"/>
              <a:t>Gaussian </a:t>
            </a:r>
            <a:r>
              <a:rPr lang="en-US" sz="2300" dirty="0"/>
              <a:t>Noise(AWGN)</a:t>
            </a:r>
            <a:r>
              <a:rPr lang="ar-SY" sz="2300" dirty="0"/>
              <a:t>؛ والتي </a:t>
            </a:r>
            <a:r>
              <a:rPr lang="ar-SY" sz="2300" dirty="0" smtClean="0"/>
              <a:t>تفترض </a:t>
            </a:r>
            <a:r>
              <a:rPr lang="ar-SY" sz="2300" dirty="0"/>
              <a:t>أن كثافة الضجيج ثابتة على كامل الطيف. </a:t>
            </a:r>
            <a:r>
              <a:rPr lang="ar-SY" sz="2300" dirty="0" smtClean="0"/>
              <a:t>ثم </a:t>
            </a:r>
            <a:r>
              <a:rPr lang="ar-SY" sz="2300" dirty="0"/>
              <a:t>يجري استعادة المعطيات بوساطة المرور ضمن كتل فك التعديل الرقمي المقابلة للكتل المستخدمة في الإرسال، وإلغاء البعثرة بوساطة إعادة ترتيب البتات، وفق الترتيب الصحيح، وفك التراميز </a:t>
            </a:r>
            <a:r>
              <a:rPr lang="en-US" sz="2300" dirty="0"/>
              <a:t>LDPC</a:t>
            </a:r>
            <a:r>
              <a:rPr lang="ar-SY" sz="2300" dirty="0"/>
              <a:t> و </a:t>
            </a:r>
            <a:r>
              <a:rPr lang="en-US" sz="2300" dirty="0"/>
              <a:t>BCH</a:t>
            </a:r>
            <a:r>
              <a:rPr lang="ar-SY" sz="2300" dirty="0"/>
              <a:t>، وبعد استعادة المعطيات تجري عمليات المقارنة مع المعطيات الأصلية، وحساب معدل خطأ البت</a:t>
            </a:r>
            <a:r>
              <a:rPr lang="en-US" sz="2300" dirty="0"/>
              <a:t>BER </a:t>
            </a:r>
            <a:r>
              <a:rPr lang="ar-SY" sz="2300" dirty="0" smtClean="0"/>
              <a:t>.</a:t>
            </a:r>
            <a:r>
              <a:rPr lang="ar-SA" sz="2300" dirty="0"/>
              <a:t> ضمن عملية المحاكاة </a:t>
            </a:r>
            <a:r>
              <a:rPr lang="ar-SY" sz="2300" dirty="0" smtClean="0"/>
              <a:t>يتم تغيير </a:t>
            </a:r>
            <a:r>
              <a:rPr lang="ar-SY" sz="2300" dirty="0"/>
              <a:t>أنماط </a:t>
            </a:r>
            <a:r>
              <a:rPr lang="ar-SY" sz="2300" dirty="0" smtClean="0"/>
              <a:t>العمل اعتماداً </a:t>
            </a:r>
            <a:r>
              <a:rPr lang="ar-SY" sz="2300" dirty="0"/>
              <a:t>على المعدل والمرمّز المستخدمين في البنية العملية </a:t>
            </a:r>
            <a:r>
              <a:rPr lang="ar-SY" sz="2300" dirty="0" smtClean="0"/>
              <a:t>لغرض </a:t>
            </a:r>
            <a:r>
              <a:rPr lang="ar-SY" sz="2300" dirty="0"/>
              <a:t>تقييم الأداء بوساطة دراسة تغيرات معدل خطأ البت </a:t>
            </a:r>
            <a:r>
              <a:rPr lang="en-US" sz="2300" dirty="0"/>
              <a:t>BER</a:t>
            </a:r>
            <a:r>
              <a:rPr lang="ar-SA" sz="2300" dirty="0"/>
              <a:t>؛</a:t>
            </a:r>
            <a:r>
              <a:rPr lang="ar-SY" sz="2300" dirty="0"/>
              <a:t> بدلالة نسبة الإشارة إلى الضجيج، وذلك حسب نمط التعديل </a:t>
            </a:r>
            <a:r>
              <a:rPr lang="ar-SY" sz="2300" dirty="0" smtClean="0"/>
              <a:t>والترميز. و بحال النظام المقترح س</a:t>
            </a:r>
            <a:r>
              <a:rPr lang="ar-SA" sz="2300" dirty="0" smtClean="0"/>
              <a:t>تجري </a:t>
            </a:r>
            <a:r>
              <a:rPr lang="ar-SA" sz="2300" dirty="0"/>
              <a:t>عمليات التعديل متعدّد الحوامل المتعامدة في مرحلة الإرسال بتقسيم سلسلة المعطيات الناتجة عن المرمّز إلى سلاسل جزئية بعدد حوامل المعطيات، ومن ثم تجري عمليات فك التعديل المطلوبة في مرحلة الاستقبال. </a:t>
            </a:r>
            <a:endParaRPr lang="en-US" sz="2300" dirty="0"/>
          </a:p>
          <a:p>
            <a:endParaRPr lang="en-US" sz="2400" dirty="0"/>
          </a:p>
          <a:p>
            <a:endParaRPr lang="en-US" sz="2400" dirty="0"/>
          </a:p>
        </p:txBody>
      </p:sp>
      <p:sp>
        <p:nvSpPr>
          <p:cNvPr id="26" name="عنصر نائب للصورة 23"/>
          <p:cNvSpPr txBox="1">
            <a:spLocks/>
          </p:cNvSpPr>
          <p:nvPr/>
        </p:nvSpPr>
        <p:spPr>
          <a:xfrm>
            <a:off x="877253" y="14630364"/>
            <a:ext cx="8664954" cy="4700147"/>
          </a:xfrm>
          <a:prstGeom prst="rect">
            <a:avLst/>
          </a:prstGeom>
        </p:spPr>
      </p:sp>
      <p:sp>
        <p:nvSpPr>
          <p:cNvPr id="34" name="عنصر نائب للصورة 33"/>
          <p:cNvSpPr>
            <a:spLocks noGrp="1"/>
          </p:cNvSpPr>
          <p:nvPr>
            <p:ph type="pic" sz="quarter" idx="22"/>
          </p:nvPr>
        </p:nvSpPr>
        <p:spPr>
          <a:xfrm>
            <a:off x="877253" y="14669952"/>
            <a:ext cx="8664954" cy="4700147"/>
          </a:xfrm>
        </p:spPr>
      </p:sp>
      <p:pic>
        <p:nvPicPr>
          <p:cNvPr id="39" name="صورة 3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27385" y="14506546"/>
            <a:ext cx="8898806" cy="4947781"/>
          </a:xfrm>
          <a:prstGeom prst="rect">
            <a:avLst/>
          </a:prstGeom>
        </p:spPr>
      </p:pic>
    </p:spTree>
    <p:extLst>
      <p:ext uri="{BB962C8B-B14F-4D97-AF65-F5344CB8AC3E}">
        <p14:creationId xmlns:p14="http://schemas.microsoft.com/office/powerpoint/2010/main" val="480976070"/>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708</Words>
  <Application>Microsoft Office PowerPoint</Application>
  <PresentationFormat>مخصص</PresentationFormat>
  <Paragraphs>30</Paragraphs>
  <Slides>1</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vt:i4>
      </vt:variant>
    </vt:vector>
  </HeadingPairs>
  <TitlesOfParts>
    <vt:vector size="5" baseType="lpstr">
      <vt:lpstr>Arial</vt:lpstr>
      <vt:lpstr>Courier New</vt:lpstr>
      <vt:lpstr>Bahij TheSansArabic Plain</vt:lpstr>
      <vt:lpstr>Office Theme</vt:lpstr>
      <vt:lpstr>عرض تقديمي في PowerPoint</vt:lpstr>
    </vt:vector>
  </TitlesOfParts>
  <Company>moness.designer@gmail.com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Vision</cp:lastModifiedBy>
  <cp:revision>36</cp:revision>
  <dcterms:created xsi:type="dcterms:W3CDTF">2023-01-09T11:58:18Z</dcterms:created>
  <dcterms:modified xsi:type="dcterms:W3CDTF">2023-03-12T18:58:07Z</dcterms:modified>
</cp:coreProperties>
</file>